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008A3E"/>
    <a:srgbClr val="9EFF29"/>
    <a:srgbClr val="600000"/>
    <a:srgbClr val="719DFF"/>
    <a:srgbClr val="81BDFF"/>
    <a:srgbClr val="5DD5FF"/>
    <a:srgbClr val="FF9933"/>
    <a:srgbClr val="00217E"/>
    <a:srgbClr val="FF8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>
        <p:scale>
          <a:sx n="75" d="100"/>
          <a:sy n="75" d="100"/>
        </p:scale>
        <p:origin x="-1236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4404850"/>
            <a:ext cx="7934628" cy="1356855"/>
          </a:xfr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546" y="5751871"/>
            <a:ext cx="7934634" cy="875069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222625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67" y="210627"/>
            <a:ext cx="8259098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848466"/>
            <a:ext cx="8229600" cy="4483509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l="-1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029" y="581378"/>
            <a:ext cx="6067019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459" y="1612488"/>
            <a:ext cx="6039467" cy="4678168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4" y="293368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17189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47052"/>
            <a:ext cx="4040188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217189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847052"/>
            <a:ext cx="4041775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2800" y="5524500"/>
            <a:ext cx="4200830" cy="127953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Öğr.Gör. Yücehan Yücesoy</a:t>
            </a:r>
            <a:br>
              <a:rPr lang="tr-TR" sz="2800" dirty="0" smtClean="0"/>
            </a:br>
            <a:r>
              <a:rPr lang="tr-TR" sz="2400" dirty="0" smtClean="0"/>
              <a:t>ATATÜRK EĞİTİM FAKÜLTESİ</a:t>
            </a:r>
            <a:br>
              <a:rPr lang="tr-TR" sz="2400" dirty="0" smtClean="0"/>
            </a:br>
            <a:r>
              <a:rPr lang="tr-TR" sz="2400" dirty="0" smtClean="0"/>
              <a:t>Sınıf Öğretmenliği Anabilim Dalı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1200" y="4680789"/>
            <a:ext cx="4364346" cy="921108"/>
          </a:xfrm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chemeClr val="tx2">
                    <a:lumMod val="75000"/>
                  </a:schemeClr>
                </a:solidFill>
                <a:latin typeface="Bahnschrift Light Condensed" pitchFamily="34" charset="0"/>
              </a:rPr>
              <a:t>SANAT VE RESİM 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Bahnschrift Light Condensed" pitchFamily="34" charset="0"/>
            </a:endParaRPr>
          </a:p>
        </p:txBody>
      </p:sp>
      <p:pic>
        <p:nvPicPr>
          <p:cNvPr id="1026" name="Picture 2" descr="C:\Users\Lansman Computer\Downloads\disability background\in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181600"/>
            <a:ext cx="3886432" cy="86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0" y="2517156"/>
            <a:ext cx="52705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b="1" dirty="0">
                <a:solidFill>
                  <a:srgbClr val="C00000"/>
                </a:solidFill>
              </a:rPr>
              <a:t>Ünlü Ressamları Tanıyalım </a:t>
            </a:r>
            <a:r>
              <a:rPr lang="tr-TR" sz="2800" b="1" dirty="0">
                <a:solidFill>
                  <a:srgbClr val="C00000"/>
                </a:solidFill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US" sz="1800" dirty="0" err="1"/>
              <a:t>Babası</a:t>
            </a:r>
            <a:r>
              <a:rPr lang="en-US" sz="1800" dirty="0"/>
              <a:t> </a:t>
            </a:r>
            <a:r>
              <a:rPr lang="en-US" sz="1800" dirty="0" err="1"/>
              <a:t>ondaki</a:t>
            </a:r>
            <a:r>
              <a:rPr lang="en-US" sz="1800" dirty="0"/>
              <a:t> </a:t>
            </a:r>
            <a:r>
              <a:rPr lang="en-US" sz="1800" dirty="0" err="1"/>
              <a:t>yetenekleri</a:t>
            </a:r>
            <a:r>
              <a:rPr lang="en-US" sz="1800" dirty="0"/>
              <a:t> </a:t>
            </a:r>
            <a:r>
              <a:rPr lang="en-US" sz="1800" dirty="0" err="1"/>
              <a:t>fark</a:t>
            </a:r>
            <a:r>
              <a:rPr lang="en-US" sz="1800" dirty="0"/>
              <a:t> </a:t>
            </a:r>
            <a:r>
              <a:rPr lang="en-US" sz="1800" dirty="0" err="1"/>
              <a:t>edince</a:t>
            </a:r>
            <a:r>
              <a:rPr lang="en-US" sz="1800" dirty="0"/>
              <a:t>, </a:t>
            </a:r>
            <a:r>
              <a:rPr lang="en-US" sz="1800" dirty="0" err="1"/>
              <a:t>onu</a:t>
            </a:r>
            <a:r>
              <a:rPr lang="en-US" sz="1800" dirty="0"/>
              <a:t> </a:t>
            </a:r>
            <a:r>
              <a:rPr lang="en-US" sz="1800" dirty="0" err="1"/>
              <a:t>Floransa’nın</a:t>
            </a:r>
            <a:r>
              <a:rPr lang="en-US" sz="1800" dirty="0"/>
              <a:t> en </a:t>
            </a:r>
            <a:r>
              <a:rPr lang="en-US" sz="1800" dirty="0" err="1"/>
              <a:t>önemli</a:t>
            </a:r>
            <a:r>
              <a:rPr lang="en-US" sz="1800" dirty="0"/>
              <a:t> </a:t>
            </a:r>
            <a:r>
              <a:rPr lang="en-US" sz="1800" dirty="0" err="1"/>
              <a:t>atölyelerinden</a:t>
            </a:r>
            <a:r>
              <a:rPr lang="en-US" sz="1800" dirty="0"/>
              <a:t> </a:t>
            </a:r>
            <a:r>
              <a:rPr lang="en-US" sz="1800" dirty="0" err="1"/>
              <a:t>birine</a:t>
            </a:r>
            <a:r>
              <a:rPr lang="en-US" sz="1800" dirty="0"/>
              <a:t> </a:t>
            </a:r>
            <a:r>
              <a:rPr lang="en-US" sz="1800" dirty="0" err="1"/>
              <a:t>çırak</a:t>
            </a:r>
            <a:r>
              <a:rPr lang="en-US" sz="1800" dirty="0"/>
              <a:t> </a:t>
            </a:r>
            <a:r>
              <a:rPr lang="en-US" sz="1800" dirty="0" err="1"/>
              <a:t>olarak</a:t>
            </a:r>
            <a:r>
              <a:rPr lang="en-US" sz="1800" dirty="0"/>
              <a:t> </a:t>
            </a:r>
            <a:r>
              <a:rPr lang="en-US" sz="1800" dirty="0" err="1"/>
              <a:t>verdi</a:t>
            </a:r>
            <a:r>
              <a:rPr lang="en-US" sz="1800" dirty="0"/>
              <a:t>.</a:t>
            </a:r>
          </a:p>
          <a:p>
            <a:pPr marL="0" indent="0" algn="ctr">
              <a:buNone/>
            </a:pPr>
            <a:endParaRPr lang="tr-TR" sz="1800" dirty="0" smtClean="0"/>
          </a:p>
          <a:p>
            <a:pPr marL="0" indent="0" algn="ctr">
              <a:buNone/>
            </a:pPr>
            <a:r>
              <a:rPr lang="en-US" sz="1800" dirty="0" err="1" smtClean="0"/>
              <a:t>Anatomi</a:t>
            </a:r>
            <a:r>
              <a:rPr lang="en-US" sz="1800" dirty="0" smtClean="0"/>
              <a:t> </a:t>
            </a:r>
            <a:r>
              <a:rPr lang="en-US" sz="1800" dirty="0" err="1"/>
              <a:t>çalışmaları</a:t>
            </a:r>
            <a:r>
              <a:rPr lang="en-US" sz="1800" dirty="0"/>
              <a:t>, da </a:t>
            </a:r>
            <a:r>
              <a:rPr lang="en-US" sz="1800" dirty="0" err="1"/>
              <a:t>Vinci’nin</a:t>
            </a:r>
            <a:r>
              <a:rPr lang="en-US" sz="1800" dirty="0"/>
              <a:t> </a:t>
            </a:r>
            <a:r>
              <a:rPr lang="en-US" sz="1800" dirty="0" err="1"/>
              <a:t>giderek</a:t>
            </a:r>
            <a:r>
              <a:rPr lang="en-US" sz="1800" dirty="0"/>
              <a:t> </a:t>
            </a:r>
            <a:r>
              <a:rPr lang="en-US" sz="1800" dirty="0" err="1"/>
              <a:t>daha</a:t>
            </a:r>
            <a:r>
              <a:rPr lang="en-US" sz="1800" dirty="0"/>
              <a:t> </a:t>
            </a:r>
            <a:r>
              <a:rPr lang="en-US" sz="1800" dirty="0" err="1"/>
              <a:t>çok</a:t>
            </a:r>
            <a:r>
              <a:rPr lang="en-US" sz="1800" dirty="0"/>
              <a:t> </a:t>
            </a:r>
            <a:r>
              <a:rPr lang="en-US" sz="1800" dirty="0" err="1"/>
              <a:t>üzerine</a:t>
            </a:r>
            <a:r>
              <a:rPr lang="en-US" sz="1800" dirty="0"/>
              <a:t> </a:t>
            </a:r>
            <a:r>
              <a:rPr lang="en-US" sz="1800" dirty="0" err="1"/>
              <a:t>yoğunlaştığı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konu</a:t>
            </a:r>
            <a:r>
              <a:rPr lang="en-US" sz="1800" dirty="0"/>
              <a:t> </a:t>
            </a:r>
            <a:r>
              <a:rPr lang="en-US" sz="1800" dirty="0" err="1"/>
              <a:t>haline</a:t>
            </a:r>
            <a:r>
              <a:rPr lang="en-US" sz="1800" dirty="0"/>
              <a:t> </a:t>
            </a:r>
            <a:r>
              <a:rPr lang="en-US" sz="1800" dirty="0" err="1"/>
              <a:t>gelmişti</a:t>
            </a:r>
            <a:r>
              <a:rPr lang="en-US" sz="1800" dirty="0"/>
              <a:t>. </a:t>
            </a:r>
            <a:r>
              <a:rPr lang="en-US" sz="1800" dirty="0" err="1"/>
              <a:t>İnsan</a:t>
            </a:r>
            <a:r>
              <a:rPr lang="en-US" sz="1800" dirty="0"/>
              <a:t> </a:t>
            </a:r>
            <a:r>
              <a:rPr lang="en-US" sz="1800" dirty="0" err="1"/>
              <a:t>organizmasına</a:t>
            </a:r>
            <a:r>
              <a:rPr lang="en-US" sz="1800" dirty="0"/>
              <a:t>, </a:t>
            </a:r>
            <a:r>
              <a:rPr lang="en-US" sz="1800" dirty="0" err="1"/>
              <a:t>çalışma</a:t>
            </a:r>
            <a:r>
              <a:rPr lang="en-US" sz="1800" dirty="0"/>
              <a:t> </a:t>
            </a:r>
            <a:r>
              <a:rPr lang="en-US" sz="1800" dirty="0" err="1"/>
              <a:t>kurallarını</a:t>
            </a:r>
            <a:r>
              <a:rPr lang="en-US" sz="1800" dirty="0"/>
              <a:t> </a:t>
            </a:r>
            <a:r>
              <a:rPr lang="en-US" sz="1800" dirty="0" err="1"/>
              <a:t>merak</a:t>
            </a:r>
            <a:r>
              <a:rPr lang="en-US" sz="1800" dirty="0"/>
              <a:t> </a:t>
            </a:r>
            <a:r>
              <a:rPr lang="en-US" sz="1800" dirty="0" err="1"/>
              <a:t>ettiği</a:t>
            </a:r>
            <a:r>
              <a:rPr lang="en-US" sz="1800" dirty="0"/>
              <a:t> </a:t>
            </a:r>
            <a:r>
              <a:rPr lang="en-US" sz="1800" dirty="0" err="1"/>
              <a:t>mükemmel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makine</a:t>
            </a:r>
            <a:r>
              <a:rPr lang="en-US" sz="1800" dirty="0"/>
              <a:t> </a:t>
            </a:r>
            <a:r>
              <a:rPr lang="en-US" sz="1800" dirty="0" err="1"/>
              <a:t>olarak</a:t>
            </a:r>
            <a:r>
              <a:rPr lang="en-US" sz="1800" dirty="0"/>
              <a:t> </a:t>
            </a:r>
            <a:r>
              <a:rPr lang="en-US" sz="1800" dirty="0" err="1"/>
              <a:t>yaklaşmıştır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pPr marL="0" indent="0" algn="ctr">
              <a:buNone/>
            </a:pPr>
            <a:endParaRPr lang="tr-TR" sz="1800" dirty="0" smtClean="0"/>
          </a:p>
          <a:p>
            <a:pPr marL="0" indent="0" algn="ctr">
              <a:buNone/>
            </a:pPr>
            <a:r>
              <a:rPr lang="en-US" sz="1800" dirty="0" smtClean="0"/>
              <a:t>Son </a:t>
            </a:r>
            <a:r>
              <a:rPr lang="en-US" sz="1800" dirty="0" err="1"/>
              <a:t>sözleri</a:t>
            </a:r>
            <a:r>
              <a:rPr lang="en-US" sz="1800" dirty="0"/>
              <a:t> </a:t>
            </a:r>
            <a:r>
              <a:rPr lang="en-US" sz="1800" dirty="0" err="1"/>
              <a:t>ise</a:t>
            </a:r>
            <a:r>
              <a:rPr lang="en-US" sz="1800" dirty="0"/>
              <a:t> “</a:t>
            </a:r>
            <a:r>
              <a:rPr lang="en-US" sz="1800" dirty="0" err="1"/>
              <a:t>Çalışmalarım</a:t>
            </a:r>
            <a:r>
              <a:rPr lang="en-US" sz="1800" dirty="0"/>
              <a:t> </a:t>
            </a:r>
            <a:r>
              <a:rPr lang="en-US" sz="1800" dirty="0" err="1"/>
              <a:t>olması</a:t>
            </a:r>
            <a:r>
              <a:rPr lang="en-US" sz="1800" dirty="0"/>
              <a:t> </a:t>
            </a:r>
            <a:r>
              <a:rPr lang="en-US" sz="1800" dirty="0" err="1"/>
              <a:t>gereken</a:t>
            </a:r>
            <a:r>
              <a:rPr lang="en-US" sz="1800" dirty="0"/>
              <a:t> </a:t>
            </a:r>
            <a:r>
              <a:rPr lang="en-US" sz="1800" dirty="0" err="1"/>
              <a:t>kaliteye</a:t>
            </a:r>
            <a:r>
              <a:rPr lang="en-US" sz="1800" dirty="0"/>
              <a:t> </a:t>
            </a:r>
            <a:r>
              <a:rPr lang="en-US" sz="1800" dirty="0" err="1"/>
              <a:t>erişmediği</a:t>
            </a:r>
            <a:r>
              <a:rPr lang="en-US" sz="1800" dirty="0"/>
              <a:t> </a:t>
            </a:r>
            <a:r>
              <a:rPr lang="en-US" sz="1800" dirty="0" err="1"/>
              <a:t>için</a:t>
            </a:r>
            <a:r>
              <a:rPr lang="en-US" sz="1800" dirty="0"/>
              <a:t> </a:t>
            </a:r>
            <a:r>
              <a:rPr lang="en-US" sz="1800" dirty="0" err="1"/>
              <a:t>Tanrıyı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insanlığı</a:t>
            </a:r>
            <a:r>
              <a:rPr lang="en-US" sz="1800" dirty="0"/>
              <a:t> </a:t>
            </a:r>
            <a:r>
              <a:rPr lang="en-US" sz="1800" dirty="0" err="1"/>
              <a:t>gücendirdim</a:t>
            </a:r>
            <a:r>
              <a:rPr lang="en-US" sz="1800" dirty="0"/>
              <a:t>.” </a:t>
            </a:r>
            <a:r>
              <a:rPr lang="en-US" sz="1800" dirty="0" err="1"/>
              <a:t>olmuştur</a:t>
            </a:r>
            <a:r>
              <a:rPr lang="en-US" sz="1800" dirty="0"/>
              <a:t>. 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5700" y="2090739"/>
            <a:ext cx="4521200" cy="601661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Leonardo </a:t>
            </a: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Vinci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Lansman Computer\Downloads\disability background\leonardo-da-vinci-clipart-vector-245388-5603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794000"/>
            <a:ext cx="3073400" cy="38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5700" y="2090739"/>
            <a:ext cx="4521200" cy="601661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Leonardo </a:t>
            </a: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Vinci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Lansman Computer\Downloads\disability background\leonardo-da-vinci-clipart-vector-245388-5603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794000"/>
            <a:ext cx="3073400" cy="38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nsman Computer\Downloads\disability background\unname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03399"/>
            <a:ext cx="3037051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nsman Computer\Downloads\disability background\unname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99" y="3975894"/>
            <a:ext cx="2611209" cy="17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nsman Computer\Downloads\disability background\Mona-Lis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171282"/>
            <a:ext cx="1645525" cy="24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3759200" y="2552700"/>
            <a:ext cx="5270500" cy="4419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Ünlü Ressamları Tanıyalım </a:t>
            </a:r>
            <a:r>
              <a:rPr lang="tr-TR" sz="28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US" sz="2800" dirty="0"/>
              <a:t>Michelangelo, 6 Mart 1475'te Arezzo </a:t>
            </a:r>
            <a:r>
              <a:rPr lang="en-US" sz="2800" dirty="0" err="1"/>
              <a:t>yakınlarında</a:t>
            </a:r>
            <a:r>
              <a:rPr lang="en-US" sz="2800" dirty="0"/>
              <a:t> </a:t>
            </a:r>
            <a:r>
              <a:rPr lang="en-US" sz="2800" dirty="0" err="1"/>
              <a:t>Caprese’de</a:t>
            </a:r>
            <a:r>
              <a:rPr lang="en-US" sz="2800" dirty="0"/>
              <a:t> </a:t>
            </a:r>
            <a:r>
              <a:rPr lang="en-US" sz="2800" dirty="0" err="1" smtClean="0"/>
              <a:t>doğ</a:t>
            </a:r>
            <a:r>
              <a:rPr lang="tr-TR" sz="2800" dirty="0" smtClean="0"/>
              <a:t>du</a:t>
            </a:r>
            <a:r>
              <a:rPr lang="en-US" sz="2800" dirty="0" smtClean="0"/>
              <a:t>. </a:t>
            </a:r>
            <a:r>
              <a:rPr lang="en-US" sz="2800" dirty="0"/>
              <a:t>13 </a:t>
            </a:r>
            <a:r>
              <a:rPr lang="en-US" sz="2800" dirty="0" err="1"/>
              <a:t>yaşına</a:t>
            </a:r>
            <a:r>
              <a:rPr lang="en-US" sz="2800" dirty="0"/>
              <a:t> </a:t>
            </a:r>
            <a:r>
              <a:rPr lang="en-US" sz="2800" dirty="0" err="1"/>
              <a:t>geldiğinde</a:t>
            </a:r>
            <a:r>
              <a:rPr lang="en-US" sz="2800" dirty="0"/>
              <a:t> </a:t>
            </a:r>
            <a:r>
              <a:rPr lang="en-US" sz="2800" dirty="0" err="1"/>
              <a:t>Floransa’da</a:t>
            </a:r>
            <a:r>
              <a:rPr lang="en-US" sz="2800" dirty="0"/>
              <a:t> </a:t>
            </a:r>
            <a:r>
              <a:rPr lang="en-US" sz="2800" dirty="0" err="1"/>
              <a:t>Domenico</a:t>
            </a:r>
            <a:r>
              <a:rPr lang="en-US" sz="2800" dirty="0"/>
              <a:t> </a:t>
            </a:r>
            <a:r>
              <a:rPr lang="en-US" sz="2800" dirty="0" err="1"/>
              <a:t>Ghirlandaio’nun</a:t>
            </a:r>
            <a:r>
              <a:rPr lang="en-US" sz="2800" dirty="0"/>
              <a:t> </a:t>
            </a:r>
            <a:r>
              <a:rPr lang="en-US" sz="2800" dirty="0" err="1"/>
              <a:t>yanına</a:t>
            </a:r>
            <a:r>
              <a:rPr lang="en-US" sz="2800" dirty="0"/>
              <a:t> </a:t>
            </a:r>
            <a:r>
              <a:rPr lang="en-US" sz="2800" dirty="0" err="1"/>
              <a:t>öğrenci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verilir</a:t>
            </a:r>
            <a:r>
              <a:rPr lang="en-US" sz="2800" dirty="0"/>
              <a:t>. </a:t>
            </a:r>
            <a:r>
              <a:rPr lang="en-US" sz="2800" dirty="0" err="1"/>
              <a:t>Bertoldo</a:t>
            </a:r>
            <a:r>
              <a:rPr lang="en-US" sz="2800" dirty="0"/>
              <a:t> di </a:t>
            </a:r>
            <a:r>
              <a:rPr lang="en-US" sz="2800" dirty="0" err="1"/>
              <a:t>Giovanni’nin</a:t>
            </a:r>
            <a:r>
              <a:rPr lang="en-US" sz="2800" dirty="0"/>
              <a:t> </a:t>
            </a:r>
            <a:r>
              <a:rPr lang="en-US" sz="2800" dirty="0" err="1"/>
              <a:t>zamanında</a:t>
            </a:r>
            <a:r>
              <a:rPr lang="en-US" sz="2800" dirty="0"/>
              <a:t>, Medici </a:t>
            </a:r>
            <a:r>
              <a:rPr lang="en-US" sz="2800" dirty="0" err="1"/>
              <a:t>ailesine</a:t>
            </a:r>
            <a:r>
              <a:rPr lang="en-US" sz="2800" dirty="0"/>
              <a:t> </a:t>
            </a:r>
            <a:r>
              <a:rPr lang="en-US" sz="2800" dirty="0" err="1"/>
              <a:t>ait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San Marko </a:t>
            </a:r>
            <a:r>
              <a:rPr lang="en-US" sz="2800" dirty="0" err="1"/>
              <a:t>bahçesinde</a:t>
            </a:r>
            <a:r>
              <a:rPr lang="en-US" sz="2800" dirty="0"/>
              <a:t> </a:t>
            </a:r>
            <a:r>
              <a:rPr lang="en-US" sz="2800" dirty="0" err="1"/>
              <a:t>çalışan</a:t>
            </a:r>
            <a:r>
              <a:rPr lang="en-US" sz="2800" dirty="0"/>
              <a:t> </a:t>
            </a:r>
            <a:r>
              <a:rPr lang="en-US" sz="2800" dirty="0" err="1"/>
              <a:t>genç</a:t>
            </a:r>
            <a:r>
              <a:rPr lang="en-US" sz="2800" dirty="0"/>
              <a:t> Michelangelo,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arada</a:t>
            </a:r>
            <a:r>
              <a:rPr lang="en-US" sz="2800" dirty="0"/>
              <a:t> Lorenzo de' Medici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tanışır</a:t>
            </a:r>
            <a:r>
              <a:rPr lang="en-US" sz="2800" dirty="0"/>
              <a:t>.</a:t>
            </a:r>
            <a:endParaRPr lang="tr-TR" sz="2800" dirty="0" smtClean="0">
              <a:sym typeface="Wingdings" pitchFamily="2" charset="2"/>
            </a:endParaRP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9700" y="2078039"/>
            <a:ext cx="3911600" cy="601661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Michelangelo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Lansman Computer\Downloads\disability background\indi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0861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3759200" y="2552700"/>
            <a:ext cx="5270500" cy="4419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Ünlü Ressamları Tanıyalım </a:t>
            </a:r>
            <a:r>
              <a:rPr lang="tr-T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</a:t>
            </a:r>
            <a:endParaRPr lang="tr-TR" sz="2800" dirty="0"/>
          </a:p>
          <a:p>
            <a:pPr marL="0" indent="0" algn="ctr">
              <a:buNone/>
            </a:pPr>
            <a:r>
              <a:rPr lang="en-US" sz="2800" dirty="0" smtClean="0"/>
              <a:t>Michelangelo</a:t>
            </a:r>
            <a:r>
              <a:rPr lang="en-US" sz="2800" dirty="0"/>
              <a:t>, </a:t>
            </a:r>
            <a:r>
              <a:rPr lang="en-US" sz="2800" dirty="0" err="1"/>
              <a:t>heykeldeki</a:t>
            </a:r>
            <a:r>
              <a:rPr lang="en-US" sz="2800" dirty="0"/>
              <a:t> </a:t>
            </a:r>
            <a:r>
              <a:rPr lang="tr-TR" sz="2800" dirty="0" smtClean="0"/>
              <a:t>yeteneğini</a:t>
            </a:r>
            <a:r>
              <a:rPr lang="en-US" sz="2800" dirty="0" smtClean="0"/>
              <a:t> </a:t>
            </a:r>
            <a:r>
              <a:rPr lang="en-US" sz="2800" dirty="0" err="1"/>
              <a:t>kanıtladığı</a:t>
            </a:r>
            <a:r>
              <a:rPr lang="en-US" sz="2800" dirty="0"/>
              <a:t> ilk </a:t>
            </a:r>
            <a:r>
              <a:rPr lang="en-US" sz="2800" dirty="0" err="1"/>
              <a:t>ve</a:t>
            </a:r>
            <a:r>
              <a:rPr lang="en-US" sz="2800" dirty="0"/>
              <a:t> en </a:t>
            </a:r>
            <a:r>
              <a:rPr lang="en-US" sz="2800" dirty="0" err="1"/>
              <a:t>ünlü</a:t>
            </a:r>
            <a:r>
              <a:rPr lang="en-US" sz="2800" dirty="0"/>
              <a:t> </a:t>
            </a:r>
            <a:r>
              <a:rPr lang="en-US" sz="2800" dirty="0" err="1"/>
              <a:t>eseri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çocuk</a:t>
            </a:r>
            <a:r>
              <a:rPr lang="en-US" sz="2800" dirty="0"/>
              <a:t> </a:t>
            </a:r>
            <a:r>
              <a:rPr lang="en-US" sz="2800" dirty="0" err="1"/>
              <a:t>kral</a:t>
            </a:r>
            <a:r>
              <a:rPr lang="en-US" sz="2800" dirty="0"/>
              <a:t> </a:t>
            </a:r>
            <a:r>
              <a:rPr lang="en-US" sz="2800" dirty="0" err="1"/>
              <a:t>Davud’un</a:t>
            </a:r>
            <a:r>
              <a:rPr lang="en-US" sz="2800" dirty="0"/>
              <a:t> </a:t>
            </a:r>
            <a:r>
              <a:rPr lang="en-US" sz="2800" dirty="0" err="1"/>
              <a:t>heykelini</a:t>
            </a:r>
            <a:r>
              <a:rPr lang="en-US" sz="2800" dirty="0"/>
              <a:t> </a:t>
            </a:r>
            <a:r>
              <a:rPr lang="en-US" sz="2800" dirty="0" err="1"/>
              <a:t>yaptığında</a:t>
            </a:r>
            <a:r>
              <a:rPr lang="en-US" sz="2800" dirty="0"/>
              <a:t> </a:t>
            </a:r>
            <a:r>
              <a:rPr lang="en-US" sz="2800" dirty="0" err="1"/>
              <a:t>henüz</a:t>
            </a:r>
            <a:r>
              <a:rPr lang="en-US" sz="2800" dirty="0"/>
              <a:t> 26 </a:t>
            </a:r>
            <a:r>
              <a:rPr lang="en-US" sz="2800" dirty="0" err="1" smtClean="0"/>
              <a:t>yaşında</a:t>
            </a:r>
            <a:r>
              <a:rPr lang="tr-TR" sz="2800" dirty="0" smtClean="0"/>
              <a:t>ydı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en-US" sz="2800" dirty="0" smtClean="0"/>
              <a:t> </a:t>
            </a:r>
            <a:r>
              <a:rPr lang="en-US" sz="2800" dirty="0" err="1"/>
              <a:t>Beş</a:t>
            </a:r>
            <a:r>
              <a:rPr lang="en-US" sz="2800" dirty="0"/>
              <a:t> </a:t>
            </a:r>
            <a:r>
              <a:rPr lang="en-US" sz="2800" dirty="0" err="1"/>
              <a:t>buçuk</a:t>
            </a:r>
            <a:r>
              <a:rPr lang="en-US" sz="2800" dirty="0"/>
              <a:t> </a:t>
            </a:r>
            <a:r>
              <a:rPr lang="en-US" sz="2800" dirty="0" err="1"/>
              <a:t>metrelik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mermer</a:t>
            </a:r>
            <a:r>
              <a:rPr lang="en-US" sz="2800" dirty="0"/>
              <a:t> </a:t>
            </a:r>
            <a:r>
              <a:rPr lang="en-US" sz="2800" dirty="0" err="1"/>
              <a:t>kütleden</a:t>
            </a:r>
            <a:r>
              <a:rPr lang="en-US" sz="2800" dirty="0"/>
              <a:t> </a:t>
            </a:r>
            <a:r>
              <a:rPr lang="en-US" sz="2800" dirty="0" err="1"/>
              <a:t>çıkaracağı</a:t>
            </a:r>
            <a:r>
              <a:rPr lang="en-US" sz="2800" dirty="0"/>
              <a:t> </a:t>
            </a:r>
            <a:r>
              <a:rPr lang="en-US" sz="2800" dirty="0" err="1"/>
              <a:t>eser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genç</a:t>
            </a:r>
            <a:r>
              <a:rPr lang="en-US" sz="2800" dirty="0"/>
              <a:t> </a:t>
            </a:r>
            <a:r>
              <a:rPr lang="en-US" sz="2800" dirty="0" err="1"/>
              <a:t>dâhi</a:t>
            </a:r>
            <a:r>
              <a:rPr lang="en-US" sz="2800" dirty="0"/>
              <a:t>, </a:t>
            </a:r>
            <a:r>
              <a:rPr lang="en-US" sz="2800" dirty="0" err="1"/>
              <a:t>mermer</a:t>
            </a:r>
            <a:r>
              <a:rPr lang="en-US" sz="2800" dirty="0"/>
              <a:t> </a:t>
            </a:r>
            <a:r>
              <a:rPr lang="en-US" sz="2800" dirty="0" err="1"/>
              <a:t>bloğun</a:t>
            </a:r>
            <a:r>
              <a:rPr lang="en-US" sz="2800" dirty="0"/>
              <a:t> </a:t>
            </a:r>
            <a:r>
              <a:rPr lang="en-US" sz="2800" dirty="0" err="1"/>
              <a:t>yanına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baraka</a:t>
            </a:r>
            <a:r>
              <a:rPr lang="en-US" sz="2800" dirty="0"/>
              <a:t> </a:t>
            </a:r>
            <a:r>
              <a:rPr lang="en-US" sz="2800" dirty="0" err="1"/>
              <a:t>inşa</a:t>
            </a:r>
            <a:r>
              <a:rPr lang="en-US" sz="2800" dirty="0"/>
              <a:t> </a:t>
            </a:r>
            <a:r>
              <a:rPr lang="en-US" sz="2800" dirty="0" err="1"/>
              <a:t>ederek</a:t>
            </a:r>
            <a:r>
              <a:rPr lang="en-US" sz="2800" dirty="0"/>
              <a:t>, </a:t>
            </a:r>
            <a:r>
              <a:rPr lang="en-US" sz="2800" dirty="0" err="1"/>
              <a:t>yardımcısız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şekilde</a:t>
            </a:r>
            <a:r>
              <a:rPr lang="en-US" sz="2800" dirty="0"/>
              <a:t>, </a:t>
            </a:r>
            <a:r>
              <a:rPr lang="en-US" sz="2800" dirty="0" err="1"/>
              <a:t>çoğu</a:t>
            </a:r>
            <a:r>
              <a:rPr lang="en-US" sz="2800" dirty="0"/>
              <a:t> </a:t>
            </a:r>
            <a:r>
              <a:rPr lang="en-US" sz="2800" dirty="0" err="1"/>
              <a:t>zaman</a:t>
            </a:r>
            <a:r>
              <a:rPr lang="en-US" sz="2800" dirty="0"/>
              <a:t> </a:t>
            </a:r>
            <a:r>
              <a:rPr lang="en-US" sz="2800" dirty="0" err="1"/>
              <a:t>geceli</a:t>
            </a:r>
            <a:r>
              <a:rPr lang="en-US" sz="2800" dirty="0"/>
              <a:t> </a:t>
            </a:r>
            <a:r>
              <a:rPr lang="en-US" sz="2800" dirty="0" err="1"/>
              <a:t>gündüzlü</a:t>
            </a:r>
            <a:r>
              <a:rPr lang="en-US" sz="2800" dirty="0"/>
              <a:t> </a:t>
            </a:r>
            <a:r>
              <a:rPr lang="en-US" sz="2800" dirty="0" err="1"/>
              <a:t>çalışarak</a:t>
            </a:r>
            <a:r>
              <a:rPr lang="en-US" sz="2800" dirty="0"/>
              <a:t> </a:t>
            </a:r>
            <a:r>
              <a:rPr lang="en-US" sz="2800" dirty="0" err="1"/>
              <a:t>Rönesans</a:t>
            </a:r>
            <a:r>
              <a:rPr lang="en-US" sz="2800" dirty="0"/>
              <a:t> </a:t>
            </a:r>
            <a:r>
              <a:rPr lang="en-US" sz="2800" dirty="0" err="1"/>
              <a:t>sanatının</a:t>
            </a:r>
            <a:r>
              <a:rPr lang="en-US" sz="2800" dirty="0"/>
              <a:t> </a:t>
            </a:r>
            <a:r>
              <a:rPr lang="en-US" sz="2800" dirty="0" err="1"/>
              <a:t>harikalarından</a:t>
            </a:r>
            <a:r>
              <a:rPr lang="en-US" sz="2800" dirty="0"/>
              <a:t> </a:t>
            </a:r>
            <a:r>
              <a:rPr lang="en-US" sz="2800" dirty="0" err="1"/>
              <a:t>biri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kabul</a:t>
            </a:r>
            <a:r>
              <a:rPr lang="en-US" sz="2800" dirty="0"/>
              <a:t> </a:t>
            </a:r>
            <a:r>
              <a:rPr lang="en-US" sz="2800" dirty="0" err="1"/>
              <a:t>edilen</a:t>
            </a:r>
            <a:r>
              <a:rPr lang="en-US" sz="2800" dirty="0"/>
              <a:t> </a:t>
            </a:r>
            <a:r>
              <a:rPr lang="en-US" sz="2800" dirty="0" err="1"/>
              <a:t>David’i</a:t>
            </a:r>
            <a:r>
              <a:rPr lang="en-US" sz="2800" dirty="0"/>
              <a:t> </a:t>
            </a:r>
            <a:r>
              <a:rPr lang="en-US" sz="2800" dirty="0" err="1" smtClean="0"/>
              <a:t>yaratır</a:t>
            </a:r>
            <a:r>
              <a:rPr lang="tr-TR" sz="2800" dirty="0" smtClean="0"/>
              <a:t>.</a:t>
            </a:r>
            <a:endParaRPr lang="tr-TR" sz="2800" dirty="0" smtClean="0">
              <a:sym typeface="Wingdings" pitchFamily="2" charset="2"/>
            </a:endParaRP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9700" y="2078039"/>
            <a:ext cx="3911600" cy="601661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Michelangelo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Lansman Computer\Downloads\disability background\indi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0861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9700" y="2078039"/>
            <a:ext cx="3911600" cy="601661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Michelangelo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Lansman Computer\Downloads\disability background\indi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0861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ansman Computer\Downloads\disability background\41mTSYoznH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691532"/>
            <a:ext cx="2155031" cy="31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nsman Computer\Downloads\disability background\api5xbune__21064.14626213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03" y="2705100"/>
            <a:ext cx="24002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nsman Computer\Downloads\disability background\Michelangelo_by_Daniele_di_Volter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02" y="4876800"/>
            <a:ext cx="2853329" cy="173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9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4445000"/>
            <a:ext cx="8750300" cy="1655762"/>
          </a:xfrm>
        </p:spPr>
        <p:txBody>
          <a:bodyPr>
            <a:noAutofit/>
          </a:bodyPr>
          <a:lstStyle/>
          <a:p>
            <a:r>
              <a:rPr lang="tr-TR" sz="3200" i="1" dirty="0" smtClean="0"/>
              <a:t>ŞİMDİ ELLERİMİZDEKİ YETENEĞİ KEŞFEDELİM</a:t>
            </a:r>
            <a:r>
              <a:rPr lang="tr-TR" sz="3200" i="1" dirty="0" smtClean="0">
                <a:sym typeface="Wingdings" pitchFamily="2" charset="2"/>
              </a:rPr>
              <a:t></a:t>
            </a:r>
            <a:br>
              <a:rPr lang="tr-TR" sz="3200" i="1" dirty="0" smtClean="0">
                <a:sym typeface="Wingdings" pitchFamily="2" charset="2"/>
              </a:rPr>
            </a:br>
            <a:r>
              <a:rPr lang="tr-TR" sz="3200" i="1" dirty="0">
                <a:sym typeface="Wingdings" pitchFamily="2" charset="2"/>
              </a:rPr>
              <a:t/>
            </a:r>
            <a:br>
              <a:rPr lang="tr-TR" sz="3200" i="1" dirty="0">
                <a:sym typeface="Wingdings" pitchFamily="2" charset="2"/>
              </a:rPr>
            </a:br>
            <a:r>
              <a:rPr lang="tr-TR" sz="3200" i="1" dirty="0" smtClean="0"/>
              <a:t/>
            </a:r>
            <a:br>
              <a:rPr lang="tr-TR" sz="3200" i="1" dirty="0" smtClean="0"/>
            </a:br>
            <a:r>
              <a:rPr lang="tr-TR" sz="3200" i="1" dirty="0"/>
              <a:t/>
            </a:r>
            <a:br>
              <a:rPr lang="tr-TR" sz="3200" i="1" dirty="0"/>
            </a:br>
            <a:r>
              <a:rPr lang="tr-TR" sz="3200" i="1" dirty="0" smtClean="0"/>
              <a:t/>
            </a:r>
            <a:br>
              <a:rPr lang="tr-TR" sz="3200" i="1" dirty="0" smtClean="0"/>
            </a:br>
            <a:r>
              <a:rPr lang="tr-TR" sz="3200" i="1" dirty="0"/>
              <a:t/>
            </a:r>
            <a:br>
              <a:rPr lang="tr-TR" sz="3200" i="1" dirty="0"/>
            </a:br>
            <a:r>
              <a:rPr lang="tr-TR" sz="2800" i="1" dirty="0" smtClean="0"/>
              <a:t>YOUTUBE’DAN </a:t>
            </a:r>
            <a:r>
              <a:rPr lang="en-US" sz="2800" i="1" dirty="0"/>
              <a:t>YÜCEHAN </a:t>
            </a:r>
            <a:r>
              <a:rPr lang="en-US" sz="2800" i="1" dirty="0" smtClean="0"/>
              <a:t>YÜCESOY</a:t>
            </a:r>
            <a:r>
              <a:rPr lang="tr-TR" sz="2800" i="1" dirty="0" smtClean="0"/>
              <a:t> İSİMLİ KANALIMDAN İZLEYEBİLİRSİNİZ</a:t>
            </a:r>
            <a:r>
              <a:rPr lang="tr-TR" sz="3200" i="1" dirty="0"/>
              <a:t/>
            </a:r>
            <a:br>
              <a:rPr lang="tr-TR" sz="3200" i="1" dirty="0"/>
            </a:br>
            <a:r>
              <a:rPr lang="tr-TR" sz="3200" i="1" dirty="0" smtClean="0"/>
              <a:t/>
            </a:r>
            <a:br>
              <a:rPr lang="tr-TR" sz="3200" i="1" dirty="0" smtClean="0"/>
            </a:br>
            <a:r>
              <a:rPr lang="tr-TR" sz="3200" i="1" dirty="0" smtClean="0">
                <a:sym typeface="Wingdings" pitchFamily="2" charset="2"/>
              </a:rPr>
              <a:t/>
            </a:r>
            <a:br>
              <a:rPr lang="tr-TR" sz="3200" i="1" dirty="0" smtClean="0">
                <a:sym typeface="Wingdings" pitchFamily="2" charset="2"/>
              </a:rPr>
            </a:br>
            <a:r>
              <a:rPr lang="tr-TR" sz="3200" i="1" dirty="0">
                <a:sym typeface="Wingdings" pitchFamily="2" charset="2"/>
              </a:rPr>
              <a:t/>
            </a:r>
            <a:br>
              <a:rPr lang="tr-TR" sz="3200" i="1" dirty="0">
                <a:sym typeface="Wingdings" pitchFamily="2" charset="2"/>
              </a:rPr>
            </a:br>
            <a:endParaRPr lang="en-US" sz="3200" i="1" dirty="0"/>
          </a:p>
        </p:txBody>
      </p:sp>
      <p:pic>
        <p:nvPicPr>
          <p:cNvPr id="1026" name="Picture 2" descr="C:\Users\Lansman Comput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854450"/>
            <a:ext cx="13081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47713" y="3059113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ŞİMDİ ELLERİ KULLANMA ZAMANI</a:t>
            </a:r>
            <a:endParaRPr lang="tr-TR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tr-TR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TEMA :</a:t>
            </a:r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HERGÜN VİDEOLARDA  İZLEDİĞİMİZ  1 ETKİNLİĞİ  EVDE YAPALIM</a:t>
            </a:r>
            <a:r>
              <a:rPr 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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67" y="159827"/>
            <a:ext cx="8259098" cy="1018035"/>
          </a:xfrm>
        </p:spPr>
        <p:txBody>
          <a:bodyPr/>
          <a:lstStyle/>
          <a:p>
            <a:r>
              <a:rPr lang="tr-TR" dirty="0" smtClean="0"/>
              <a:t>Sanat Nedir?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177" y="1828801"/>
            <a:ext cx="8756446" cy="2082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sz="4000" dirty="0" smtClean="0"/>
              <a:t>Sanat kendimizi ifade etme yollarından biridir.</a:t>
            </a:r>
          </a:p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r>
              <a:rPr lang="tr-TR" sz="4000" b="1" dirty="0" smtClean="0"/>
              <a:t>Sanatın En Önemli 3 özelliği :</a:t>
            </a:r>
          </a:p>
          <a:p>
            <a:pPr marL="0" indent="0">
              <a:buNone/>
            </a:pPr>
            <a:endParaRPr lang="tr-TR" sz="4000" b="1" dirty="0" smtClean="0"/>
          </a:p>
          <a:p>
            <a:pPr marL="0" indent="0">
              <a:buNone/>
            </a:pPr>
            <a:r>
              <a:rPr lang="tr-TR" sz="4000" b="1" dirty="0" smtClean="0"/>
              <a:t>-Düşünmek</a:t>
            </a:r>
          </a:p>
          <a:p>
            <a:pPr marL="0" indent="0">
              <a:buNone/>
            </a:pPr>
            <a:r>
              <a:rPr lang="tr-TR" sz="4000" b="1" dirty="0" smtClean="0"/>
              <a:t>-Özgür </a:t>
            </a:r>
            <a:r>
              <a:rPr lang="tr-TR" sz="4000" b="1" dirty="0"/>
              <a:t>o</a:t>
            </a:r>
            <a:r>
              <a:rPr lang="tr-TR" sz="4000" b="1" dirty="0" smtClean="0"/>
              <a:t>lmak</a:t>
            </a:r>
          </a:p>
          <a:p>
            <a:pPr marL="0" indent="0">
              <a:buNone/>
            </a:pPr>
            <a:r>
              <a:rPr lang="tr-TR" sz="4000" b="1" dirty="0" smtClean="0"/>
              <a:t>-Hayal etmek</a:t>
            </a:r>
            <a:endParaRPr lang="en-US" sz="4000" b="1" dirty="0"/>
          </a:p>
        </p:txBody>
      </p:sp>
      <p:pic>
        <p:nvPicPr>
          <p:cNvPr id="1029" name="Picture 5" descr="C:\Users\Lansman Computer\Downloads\disability background\child-painting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060700"/>
            <a:ext cx="37973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ansman Computer\Downloads\disability background\Tina-Mohammadjafar-9-years-Rainbow-Romania-2012-Honorable-Mentio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27500"/>
            <a:ext cx="43688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3501" y="457200"/>
            <a:ext cx="6426200" cy="1435100"/>
          </a:xfrm>
        </p:spPr>
        <p:txBody>
          <a:bodyPr>
            <a:normAutofit/>
          </a:bodyPr>
          <a:lstStyle/>
          <a:p>
            <a:r>
              <a:rPr lang="tr-TR" dirty="0" smtClean="0"/>
              <a:t>Sanat’ın içinde neler var bir bakalım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7259" y="2006600"/>
            <a:ext cx="8989141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-RESİM</a:t>
            </a:r>
          </a:p>
          <a:p>
            <a:pPr marL="0" indent="0">
              <a:buNone/>
            </a:pPr>
            <a:r>
              <a:rPr lang="tr-TR" dirty="0" smtClean="0"/>
              <a:t>-MÜZİK</a:t>
            </a:r>
          </a:p>
          <a:p>
            <a:pPr marL="0" indent="0">
              <a:buNone/>
            </a:pPr>
            <a:r>
              <a:rPr lang="tr-TR" dirty="0" smtClean="0"/>
              <a:t>-TİYATRO</a:t>
            </a:r>
          </a:p>
          <a:p>
            <a:pPr marL="0" indent="0">
              <a:buNone/>
            </a:pPr>
            <a:r>
              <a:rPr lang="tr-TR" dirty="0" smtClean="0"/>
              <a:t>-FOTOĞRAFÇILIK</a:t>
            </a:r>
          </a:p>
          <a:p>
            <a:pPr marL="0" indent="0">
              <a:buNone/>
            </a:pPr>
            <a:r>
              <a:rPr lang="tr-TR" dirty="0" smtClean="0"/>
              <a:t>-HEYKELCİLİK</a:t>
            </a:r>
          </a:p>
          <a:p>
            <a:pPr marL="0" indent="0">
              <a:buNone/>
            </a:pPr>
            <a:r>
              <a:rPr lang="tr-TR" dirty="0" smtClean="0"/>
              <a:t>-EBRU SANATI</a:t>
            </a:r>
          </a:p>
          <a:p>
            <a:pPr marL="0" indent="0">
              <a:buNone/>
            </a:pPr>
            <a:r>
              <a:rPr lang="tr-TR" dirty="0" smtClean="0"/>
              <a:t>-MOZAİK SANATI</a:t>
            </a:r>
          </a:p>
          <a:p>
            <a:pPr marL="0" indent="0">
              <a:buNone/>
            </a:pPr>
            <a:r>
              <a:rPr lang="tr-TR" dirty="0" smtClean="0"/>
              <a:t>-SERAMİK SANATI</a:t>
            </a:r>
          </a:p>
          <a:p>
            <a:pPr marL="0" indent="0">
              <a:buNone/>
            </a:pPr>
            <a:r>
              <a:rPr lang="tr-TR" dirty="0" smtClean="0"/>
              <a:t>-DİJİTAL SANAT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ansman Computer\Downloads\disability background\tortuga-lapiz-ilustracion-dibujos-animados_11460-6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92056"/>
            <a:ext cx="914400" cy="10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135" y="0"/>
            <a:ext cx="8639465" cy="1270000"/>
          </a:xfrm>
        </p:spPr>
        <p:txBody>
          <a:bodyPr/>
          <a:lstStyle/>
          <a:p>
            <a:r>
              <a:rPr lang="tr-TR" dirty="0" smtClean="0"/>
              <a:t>Resim Nedir 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0500" y="1836189"/>
            <a:ext cx="3942894" cy="749378"/>
          </a:xfrm>
        </p:spPr>
        <p:txBody>
          <a:bodyPr>
            <a:normAutofit/>
          </a:bodyPr>
          <a:lstStyle/>
          <a:p>
            <a:r>
              <a:rPr lang="tr-TR" sz="3200" dirty="0" smtClean="0"/>
              <a:t>Resim Sanatı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611949"/>
            <a:ext cx="4632022" cy="4341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Resim sanatı, özlem , duygu ve düşüncelerin belli estetik kurallar çerçevesinde iki boyutlu bir düzlem üzerine  yansıtılmasına dayanan sanat dalıdır. Öğelerin çeşitli biçimlerde  bir araya getirilmesi resimde kompozisyonu oluşturur.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esim</a:t>
            </a:r>
            <a:r>
              <a:rPr lang="tr-TR" dirty="0" smtClean="0">
                <a:solidFill>
                  <a:srgbClr val="FF0000"/>
                </a:solidFill>
              </a:rPr>
              <a:t> sanatını kısaca </a:t>
            </a:r>
            <a:r>
              <a:rPr lang="en-US" dirty="0" err="1" smtClean="0">
                <a:solidFill>
                  <a:srgbClr val="FF0000"/>
                </a:solidFill>
              </a:rPr>
              <a:t>ifade</a:t>
            </a:r>
            <a:r>
              <a:rPr lang="en-US" dirty="0" smtClean="0">
                <a:solidFill>
                  <a:srgbClr val="FF0000"/>
                </a:solidFill>
              </a:rPr>
              <a:t> e</a:t>
            </a:r>
            <a:r>
              <a:rPr lang="tr-TR" dirty="0" smtClean="0">
                <a:solidFill>
                  <a:srgbClr val="FF0000"/>
                </a:solidFill>
              </a:rPr>
              <a:t>decek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olursak 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RESİM = RENK + KOMPOZİSYON + RİTİM dir.</a:t>
            </a:r>
          </a:p>
        </p:txBody>
      </p:sp>
      <p:pic>
        <p:nvPicPr>
          <p:cNvPr id="3074" name="Picture 2" descr="C:\Users\Lansman Computer\Downloads\disability background\muhtesem-kirtasiye-seti---okul-malzemele-5d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2707046"/>
            <a:ext cx="4150954" cy="415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ansman Computer\Desktop\Picas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/>
          <p:cNvSpPr txBox="1">
            <a:spLocks/>
          </p:cNvSpPr>
          <p:nvPr/>
        </p:nvSpPr>
        <p:spPr>
          <a:xfrm>
            <a:off x="0" y="2171700"/>
            <a:ext cx="5270500" cy="4419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Ünlü Ressamları Tanıyalım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r>
              <a:rPr lang="tr-TR" sz="2800" dirty="0" smtClean="0">
                <a:sym typeface="Wingdings" pitchFamily="2" charset="2"/>
              </a:rPr>
              <a:t>Picasso 25 Ekim 1881’de İspanya’nın</a:t>
            </a:r>
          </a:p>
          <a:p>
            <a:pPr marL="0" indent="0" algn="ctr">
              <a:buNone/>
            </a:pPr>
            <a:r>
              <a:rPr lang="tr-TR" sz="2800" dirty="0" smtClean="0">
                <a:sym typeface="Wingdings" pitchFamily="2" charset="2"/>
              </a:rPr>
              <a:t>Malaga şehrinde doğdu.</a:t>
            </a:r>
          </a:p>
          <a:p>
            <a:pPr marL="0" indent="0" algn="ctr">
              <a:buNone/>
            </a:pPr>
            <a:r>
              <a:rPr lang="tr-TR" sz="2800" dirty="0" smtClean="0">
                <a:sym typeface="Wingdings" pitchFamily="2" charset="2"/>
              </a:rPr>
              <a:t>Babası ressam ve resim </a:t>
            </a:r>
            <a:r>
              <a:rPr lang="tr-TR" sz="2800" dirty="0">
                <a:sym typeface="Wingdings" pitchFamily="2" charset="2"/>
              </a:rPr>
              <a:t>ö</a:t>
            </a:r>
            <a:r>
              <a:rPr lang="tr-TR" sz="2800" dirty="0" smtClean="0">
                <a:sym typeface="Wingdings" pitchFamily="2" charset="2"/>
              </a:rPr>
              <a:t>ğretmeniydi. Küçük yaşta resim yapmaya babası tarafından yönlendirildi.</a:t>
            </a:r>
          </a:p>
          <a:p>
            <a:pPr marL="0" indent="0" algn="ctr">
              <a:buNone/>
            </a:pPr>
            <a:r>
              <a:rPr lang="tr-TR" sz="2800" dirty="0">
                <a:sym typeface="Wingdings" pitchFamily="2" charset="2"/>
              </a:rPr>
              <a:t>R</a:t>
            </a:r>
            <a:r>
              <a:rPr lang="tr-TR" sz="2800" dirty="0" smtClean="0">
                <a:sym typeface="Wingdings" pitchFamily="2" charset="2"/>
              </a:rPr>
              <a:t>esim </a:t>
            </a:r>
            <a:r>
              <a:rPr lang="tr-TR" sz="2800" dirty="0">
                <a:sym typeface="Wingdings" pitchFamily="2" charset="2"/>
              </a:rPr>
              <a:t>y</a:t>
            </a:r>
            <a:r>
              <a:rPr lang="tr-TR" sz="2800" dirty="0" smtClean="0">
                <a:sym typeface="Wingdings" pitchFamily="2" charset="2"/>
              </a:rPr>
              <a:t>eteneği kısa sürede keşfedildi.</a:t>
            </a:r>
          </a:p>
          <a:p>
            <a:pPr marL="0" indent="0" algn="ctr">
              <a:buNone/>
            </a:pPr>
            <a:r>
              <a:rPr lang="tr-TR" sz="2800" dirty="0" smtClean="0">
                <a:sym typeface="Wingdings" pitchFamily="2" charset="2"/>
              </a:rPr>
              <a:t>1895’te Barcelona Güzel Sanat Okulu’na girdi.</a:t>
            </a:r>
          </a:p>
          <a:p>
            <a:pPr marL="0" indent="0" algn="ctr">
              <a:buNone/>
            </a:pPr>
            <a:endParaRPr lang="tr-TR" sz="2800" dirty="0">
              <a:sym typeface="Wingdings" pitchFamily="2" charset="2"/>
            </a:endParaRP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32400" y="2776539"/>
            <a:ext cx="3911600" cy="601661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Picasso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ansman Computer\Desktop\Picas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/>
          <p:cNvSpPr txBox="1">
            <a:spLocks/>
          </p:cNvSpPr>
          <p:nvPr/>
        </p:nvSpPr>
        <p:spPr>
          <a:xfrm>
            <a:off x="-88900" y="1828800"/>
            <a:ext cx="5270500" cy="2603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dirty="0" smtClean="0">
                <a:sym typeface="Wingdings" pitchFamily="2" charset="2"/>
              </a:rPr>
              <a:t>Tablolarında yaşamın hüzünlü yanını yansıttı.</a:t>
            </a:r>
          </a:p>
          <a:p>
            <a:pPr marL="0" indent="0" algn="ctr">
              <a:buNone/>
            </a:pPr>
            <a:endParaRPr lang="tr-TR" sz="28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tr-TR" sz="2800" dirty="0" smtClean="0">
                <a:sym typeface="Wingdings" pitchFamily="2" charset="2"/>
              </a:rPr>
              <a:t>Sanatçının bu dönemi ‘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Mavi Dönem</a:t>
            </a:r>
            <a:r>
              <a:rPr lang="tr-TR" sz="2800" dirty="0" smtClean="0">
                <a:sym typeface="Wingdings" pitchFamily="2" charset="2"/>
              </a:rPr>
              <a:t>’ olarak tanımlanır.</a:t>
            </a:r>
          </a:p>
          <a:p>
            <a:pPr marL="0" indent="0" algn="ctr">
              <a:buNone/>
            </a:pPr>
            <a:endParaRPr lang="tr-TR" sz="2800" dirty="0">
              <a:sym typeface="Wingdings" pitchFamily="2" charset="2"/>
            </a:endParaRP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32400" y="2776539"/>
            <a:ext cx="3911600" cy="60166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Picasso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Lansman Computer\Downloads\disability background\ad9284dcd5820b8c0320023b71f5c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3965"/>
            <a:ext cx="1134413" cy="20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nsman Computer\Downloads\disability background\Weeping-wo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7" y="4865056"/>
            <a:ext cx="1652532" cy="201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nsman Computer\Downloads\disability background\159f04564c248a4a294b11d4466f23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864100"/>
            <a:ext cx="20066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3759200" y="2552700"/>
            <a:ext cx="5270500" cy="4419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Ünlü Ressamları Tanıyalım </a:t>
            </a:r>
            <a:r>
              <a:rPr lang="tr-TR" sz="2800" b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US" sz="2800" dirty="0"/>
              <a:t>11 </a:t>
            </a:r>
            <a:r>
              <a:rPr lang="en-US" sz="2800" dirty="0" err="1"/>
              <a:t>Mayıs</a:t>
            </a:r>
            <a:r>
              <a:rPr lang="en-US" sz="2800" dirty="0"/>
              <a:t> </a:t>
            </a:r>
            <a:r>
              <a:rPr lang="en-US" sz="2800" dirty="0" smtClean="0"/>
              <a:t>1904</a:t>
            </a:r>
            <a:r>
              <a:rPr lang="tr-TR" sz="2800" dirty="0" smtClean="0"/>
              <a:t>’te , Katalonya’da doğdu. </a:t>
            </a:r>
            <a:r>
              <a:rPr lang="tr-TR" sz="2800" dirty="0" smtClean="0">
                <a:sym typeface="Wingdings" pitchFamily="2" charset="2"/>
              </a:rPr>
              <a:t>Gerçeküstü eserlerindeki tuhaf ve çarpıcı imgelerle ünlenmiştir. En iyi bilinen eseri olan Belleğin Azmi’ni 1931 ‘de bitirmiştir.</a:t>
            </a:r>
          </a:p>
          <a:p>
            <a:pPr marL="0" indent="0" algn="ctr">
              <a:buNone/>
            </a:pPr>
            <a:r>
              <a:rPr lang="tr-TR" sz="2800" dirty="0" smtClean="0">
                <a:sym typeface="Wingdings" pitchFamily="2" charset="2"/>
              </a:rPr>
              <a:t>Salvador Dali, ressamlığın yanı sıra heykelcilik, fotoğrafçılık ve sinema ile ilgilenmiştir.</a:t>
            </a:r>
            <a:endParaRPr lang="tr-TR" sz="2800" dirty="0">
              <a:sym typeface="Wingdings" pitchFamily="2" charset="2"/>
            </a:endParaRPr>
          </a:p>
          <a:p>
            <a:pPr marL="0" indent="0" algn="ctr">
              <a:buNone/>
            </a:pPr>
            <a:endParaRPr lang="tr-TR" sz="2800" dirty="0">
              <a:sym typeface="Wingdings" pitchFamily="2" charset="2"/>
            </a:endParaRP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9700" y="2078039"/>
            <a:ext cx="3911600" cy="60166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Salvador Dali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Lansman Computer\Downloads\disability background\tarihi_kisiler_1-jpg_505177637_14287824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4870"/>
            <a:ext cx="2928244" cy="39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250" y="2078039"/>
            <a:ext cx="3911600" cy="60166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Salvador Dali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Lansman Computer\Downloads\disability background\4249c411cfb43ffd95ebda34b843c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96" y="4603750"/>
            <a:ext cx="2759703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ansman Computer\Downloads\disability background\SD063-Salvador-Dali-Sleep-Uyku-arthipo-1000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625" y="1892300"/>
            <a:ext cx="3194968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ansman Computer\Downloads\disability background\HTB17ZIbaODxK1RjSsphq6zHrpXa8.jpg_q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40" y="4190746"/>
            <a:ext cx="1950885" cy="14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Lansman Computer\Downloads\disability background\tarihi_kisiler_1-jpg_505177637_14287824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4870"/>
            <a:ext cx="2928244" cy="39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0" y="2794000"/>
            <a:ext cx="5270500" cy="4419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b="1" dirty="0">
                <a:solidFill>
                  <a:srgbClr val="C00000"/>
                </a:solidFill>
              </a:rPr>
              <a:t>Ünlü Ressamları Tanıyalım </a:t>
            </a:r>
            <a:r>
              <a:rPr lang="tr-TR" sz="2800" b="1" dirty="0">
                <a:solidFill>
                  <a:srgbClr val="C00000"/>
                </a:solidFill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US" sz="2800" dirty="0"/>
              <a:t>Leonardo di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Piero</a:t>
            </a:r>
            <a:r>
              <a:rPr lang="en-US" sz="2800" dirty="0"/>
              <a:t> da Vinci 15 Nisan 1452’de </a:t>
            </a:r>
            <a:r>
              <a:rPr lang="en-US" sz="2800" dirty="0" err="1"/>
              <a:t>Floransa’da</a:t>
            </a:r>
            <a:r>
              <a:rPr lang="en-US" sz="2800" dirty="0"/>
              <a:t> </a:t>
            </a:r>
            <a:r>
              <a:rPr lang="en-US" sz="2800" dirty="0" err="1"/>
              <a:t>doğdu</a:t>
            </a:r>
            <a:r>
              <a:rPr lang="en-US" sz="2800" dirty="0"/>
              <a:t>. </a:t>
            </a:r>
            <a:r>
              <a:rPr lang="en-US" sz="2800" dirty="0" err="1"/>
              <a:t>Avrupa’daki</a:t>
            </a:r>
            <a:r>
              <a:rPr lang="en-US" sz="2800" dirty="0"/>
              <a:t> modern </a:t>
            </a:r>
            <a:r>
              <a:rPr lang="en-US" sz="2800" dirty="0" err="1"/>
              <a:t>isimlendirme</a:t>
            </a:r>
            <a:r>
              <a:rPr lang="en-US" sz="2800" dirty="0"/>
              <a:t> </a:t>
            </a:r>
            <a:r>
              <a:rPr lang="en-US" sz="2800" dirty="0" err="1"/>
              <a:t>kurallarından</a:t>
            </a:r>
            <a:r>
              <a:rPr lang="en-US" sz="2800" dirty="0"/>
              <a:t> </a:t>
            </a:r>
            <a:r>
              <a:rPr lang="en-US" sz="2800" dirty="0" err="1"/>
              <a:t>önce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 Leonardo di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Piero</a:t>
            </a:r>
            <a:r>
              <a:rPr lang="en-US" sz="2800" dirty="0"/>
              <a:t> da </a:t>
            </a:r>
            <a:r>
              <a:rPr lang="en-US" sz="2800" dirty="0" err="1"/>
              <a:t>Vinci’dir</a:t>
            </a:r>
            <a:r>
              <a:rPr lang="en-US" sz="2800" dirty="0"/>
              <a:t>. Bu </a:t>
            </a:r>
            <a:r>
              <a:rPr lang="en-US" sz="2800" dirty="0" err="1"/>
              <a:t>adın</a:t>
            </a:r>
            <a:r>
              <a:rPr lang="en-US" sz="2800" dirty="0"/>
              <a:t> </a:t>
            </a:r>
            <a:r>
              <a:rPr lang="en-US" sz="2800" dirty="0" err="1"/>
              <a:t>manası</a:t>
            </a:r>
            <a:r>
              <a:rPr lang="en-US" sz="2800" dirty="0"/>
              <a:t>, </a:t>
            </a:r>
            <a:r>
              <a:rPr lang="en-US" sz="2800" dirty="0" err="1"/>
              <a:t>Vinci’li</a:t>
            </a:r>
            <a:r>
              <a:rPr lang="en-US" sz="2800" dirty="0"/>
              <a:t> </a:t>
            </a:r>
            <a:r>
              <a:rPr lang="en-US" sz="2800" dirty="0" err="1"/>
              <a:t>üstad</a:t>
            </a:r>
            <a:r>
              <a:rPr lang="en-US" sz="2800" dirty="0"/>
              <a:t> </a:t>
            </a:r>
            <a:r>
              <a:rPr lang="en-US" sz="2800" dirty="0" err="1"/>
              <a:t>Piero’nun</a:t>
            </a:r>
            <a:r>
              <a:rPr lang="en-US" sz="2800" dirty="0"/>
              <a:t> </a:t>
            </a:r>
            <a:r>
              <a:rPr lang="en-US" sz="2800" dirty="0" err="1"/>
              <a:t>oğlu</a:t>
            </a:r>
            <a:r>
              <a:rPr lang="en-US" sz="2800" dirty="0"/>
              <a:t> </a:t>
            </a:r>
            <a:r>
              <a:rPr lang="en-US" sz="2800" dirty="0" err="1" smtClean="0"/>
              <a:t>Leonardo’dur</a:t>
            </a:r>
            <a:r>
              <a:rPr lang="tr-TR" sz="2800" dirty="0" smtClean="0"/>
              <a:t>.</a:t>
            </a:r>
          </a:p>
          <a:p>
            <a:pPr marL="0" indent="0" algn="ctr">
              <a:buNone/>
            </a:pPr>
            <a:endParaRPr lang="tr-TR" sz="2800" dirty="0" smtClean="0"/>
          </a:p>
          <a:p>
            <a:pPr marL="0" indent="0" algn="ctr">
              <a:buNone/>
            </a:pPr>
            <a:r>
              <a:rPr lang="en-US" sz="2800" dirty="0"/>
              <a:t>Da Vinci, ilk </a:t>
            </a:r>
            <a:r>
              <a:rPr lang="en-US" sz="2800" dirty="0" err="1"/>
              <a:t>öğrenim</a:t>
            </a:r>
            <a:r>
              <a:rPr lang="en-US" sz="2800" dirty="0"/>
              <a:t> </a:t>
            </a:r>
            <a:r>
              <a:rPr lang="en-US" sz="2800" dirty="0" err="1"/>
              <a:t>yıllarında</a:t>
            </a:r>
            <a:r>
              <a:rPr lang="en-US" sz="2800" dirty="0"/>
              <a:t> </a:t>
            </a:r>
            <a:r>
              <a:rPr lang="en-US" sz="2800" dirty="0" err="1"/>
              <a:t>aritmetik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geometride</a:t>
            </a:r>
            <a:r>
              <a:rPr lang="en-US" sz="2800" dirty="0"/>
              <a:t> </a:t>
            </a:r>
            <a:r>
              <a:rPr lang="en-US" sz="2800" dirty="0" err="1"/>
              <a:t>öğretmenlerinin</a:t>
            </a:r>
            <a:r>
              <a:rPr lang="en-US" sz="2800" dirty="0"/>
              <a:t> </a:t>
            </a:r>
            <a:r>
              <a:rPr lang="en-US" sz="2800" dirty="0" err="1"/>
              <a:t>sorduğu</a:t>
            </a:r>
            <a:r>
              <a:rPr lang="en-US" sz="2800" dirty="0"/>
              <a:t> </a:t>
            </a:r>
            <a:r>
              <a:rPr lang="en-US" sz="2800" dirty="0" err="1"/>
              <a:t>sorulara</a:t>
            </a:r>
            <a:r>
              <a:rPr lang="en-US" sz="2800" dirty="0"/>
              <a:t> </a:t>
            </a:r>
            <a:r>
              <a:rPr lang="en-US" sz="2800" dirty="0" err="1"/>
              <a:t>şaşırtıcı</a:t>
            </a:r>
            <a:r>
              <a:rPr lang="en-US" sz="2800" dirty="0"/>
              <a:t> </a:t>
            </a:r>
            <a:r>
              <a:rPr lang="en-US" sz="2800" dirty="0" err="1"/>
              <a:t>cevaplar</a:t>
            </a:r>
            <a:r>
              <a:rPr lang="en-US" sz="2800" dirty="0"/>
              <a:t> </a:t>
            </a:r>
            <a:r>
              <a:rPr lang="en-US" sz="2800" dirty="0" err="1"/>
              <a:t>verecek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</a:t>
            </a:r>
            <a:r>
              <a:rPr lang="en-US" sz="2800" dirty="0" err="1"/>
              <a:t>iyiydi</a:t>
            </a:r>
            <a:r>
              <a:rPr lang="en-US" sz="2800" dirty="0"/>
              <a:t>. Bu </a:t>
            </a:r>
            <a:r>
              <a:rPr lang="en-US" sz="2800" dirty="0" err="1"/>
              <a:t>yeteneği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küçük</a:t>
            </a:r>
            <a:r>
              <a:rPr lang="en-US" sz="2800" dirty="0"/>
              <a:t> </a:t>
            </a:r>
            <a:r>
              <a:rPr lang="en-US" sz="2800" dirty="0" err="1"/>
              <a:t>yaşlarda</a:t>
            </a:r>
            <a:r>
              <a:rPr lang="en-US" sz="2800" dirty="0"/>
              <a:t> da </a:t>
            </a:r>
            <a:r>
              <a:rPr lang="en-US" sz="2800" dirty="0" err="1"/>
              <a:t>dikkat</a:t>
            </a:r>
            <a:r>
              <a:rPr lang="en-US" sz="2800" dirty="0"/>
              <a:t> </a:t>
            </a:r>
            <a:r>
              <a:rPr lang="en-US" sz="2800" dirty="0" err="1"/>
              <a:t>çekiyordu</a:t>
            </a:r>
            <a:r>
              <a:rPr lang="en-US" sz="2800" dirty="0"/>
              <a:t>. </a:t>
            </a:r>
            <a:r>
              <a:rPr lang="en-US" sz="2800" dirty="0" err="1"/>
              <a:t>Çocukluk</a:t>
            </a:r>
            <a:r>
              <a:rPr lang="en-US" sz="2800" dirty="0"/>
              <a:t> </a:t>
            </a:r>
            <a:r>
              <a:rPr lang="en-US" sz="2800" dirty="0" err="1"/>
              <a:t>yıllarında</a:t>
            </a:r>
            <a:r>
              <a:rPr lang="en-US" sz="2800" dirty="0"/>
              <a:t> </a:t>
            </a:r>
            <a:r>
              <a:rPr lang="en-US" sz="2800" dirty="0" err="1"/>
              <a:t>yapmaktan</a:t>
            </a:r>
            <a:r>
              <a:rPr lang="en-US" sz="2800" dirty="0"/>
              <a:t> en </a:t>
            </a:r>
            <a:r>
              <a:rPr lang="en-US" sz="2800" dirty="0" err="1"/>
              <a:t>keyif</a:t>
            </a:r>
            <a:r>
              <a:rPr lang="en-US" sz="2800" dirty="0"/>
              <a:t> </a:t>
            </a:r>
            <a:r>
              <a:rPr lang="en-US" sz="2800" dirty="0" err="1"/>
              <a:t>aldığı</a:t>
            </a:r>
            <a:r>
              <a:rPr lang="en-US" sz="2800" dirty="0"/>
              <a:t> </a:t>
            </a:r>
            <a:r>
              <a:rPr lang="en-US" sz="2800" dirty="0" err="1"/>
              <a:t>iş</a:t>
            </a:r>
            <a:r>
              <a:rPr lang="en-US" sz="2800" dirty="0"/>
              <a:t> </a:t>
            </a:r>
            <a:r>
              <a:rPr lang="en-US" sz="2800" dirty="0" err="1"/>
              <a:t>resim</a:t>
            </a:r>
            <a:r>
              <a:rPr lang="en-US" sz="2800" dirty="0"/>
              <a:t> </a:t>
            </a:r>
            <a:r>
              <a:rPr lang="en-US" sz="2800" dirty="0" err="1"/>
              <a:t>çizmekti</a:t>
            </a:r>
            <a:r>
              <a:rPr lang="en-US" sz="2800" dirty="0"/>
              <a:t>. </a:t>
            </a:r>
            <a:r>
              <a:rPr lang="en-US" sz="2800" dirty="0" err="1"/>
              <a:t>Yalnızca</a:t>
            </a:r>
            <a:r>
              <a:rPr lang="en-US" sz="2800" dirty="0"/>
              <a:t> </a:t>
            </a:r>
            <a:r>
              <a:rPr lang="en-US" sz="2800" dirty="0" err="1"/>
              <a:t>resim</a:t>
            </a:r>
            <a:r>
              <a:rPr lang="en-US" sz="2800" dirty="0"/>
              <a:t> </a:t>
            </a:r>
            <a:r>
              <a:rPr lang="en-US" sz="2800" dirty="0" err="1"/>
              <a:t>çizmiyor</a:t>
            </a:r>
            <a:r>
              <a:rPr lang="en-US" sz="2800" dirty="0"/>
              <a:t>, </a:t>
            </a:r>
            <a:r>
              <a:rPr lang="en-US" sz="2800" dirty="0" err="1"/>
              <a:t>aynı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lir</a:t>
            </a:r>
            <a:r>
              <a:rPr lang="en-US" sz="2800" dirty="0"/>
              <a:t> de </a:t>
            </a:r>
            <a:r>
              <a:rPr lang="en-US" sz="2800" dirty="0" err="1"/>
              <a:t>çalıyordu</a:t>
            </a:r>
            <a:r>
              <a:rPr lang="en-US" sz="2800" dirty="0"/>
              <a:t>. </a:t>
            </a:r>
            <a:endParaRPr lang="tr-TR" sz="2800" dirty="0" smtClean="0"/>
          </a:p>
          <a:p>
            <a:pPr marL="0" indent="0" algn="ctr">
              <a:buNone/>
            </a:pPr>
            <a:endParaRPr lang="tr-TR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78400" y="1989139"/>
            <a:ext cx="4521200" cy="601661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Leonardo </a:t>
            </a: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Vinci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Lansman Computer\Downloads\disability background\leonardo-da-vinci-clipart-vector-245388-5603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667000"/>
            <a:ext cx="3073400" cy="38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On-screen Show (4:3)</PresentationFormat>
  <Paragraphs>76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Öğr.Gör. Yücehan Yücesoy ATATÜRK EĞİTİM FAKÜLTESİ Sınıf Öğretmenliği Anabilim Dalı</vt:lpstr>
      <vt:lpstr>Sanat Nedir?</vt:lpstr>
      <vt:lpstr>Sanat’ın içinde neler var bir bakalım ?</vt:lpstr>
      <vt:lpstr>Resim Nedir ?</vt:lpstr>
      <vt:lpstr>Pablo Picasso </vt:lpstr>
      <vt:lpstr>Pablo Picasso </vt:lpstr>
      <vt:lpstr>Salvador Dali</vt:lpstr>
      <vt:lpstr>Salvador Dali</vt:lpstr>
      <vt:lpstr>Leonardo da Vinci </vt:lpstr>
      <vt:lpstr>Leonardo da Vinci </vt:lpstr>
      <vt:lpstr>Leonardo da Vinci </vt:lpstr>
      <vt:lpstr>Michelangelo</vt:lpstr>
      <vt:lpstr>Michelangelo</vt:lpstr>
      <vt:lpstr>Michelangelo</vt:lpstr>
      <vt:lpstr>ŞİMDİ ELLERİMİZDEKİ YETENEĞİ KEŞFEDELİM      YOUTUBE’DAN YÜCEHAN YÜCESOY İSİMLİ KANALIMDAN İZLEYEBİLİRSİNİZ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2020-05-16T11:21:18Z</dcterms:modified>
</cp:coreProperties>
</file>